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handoutMasterIdLst>
    <p:handoutMasterId r:id="rId15"/>
  </p:handoutMasterIdLst>
  <p:sldIdLst>
    <p:sldId id="468" r:id="rId2"/>
    <p:sldId id="503" r:id="rId3"/>
    <p:sldId id="499" r:id="rId4"/>
    <p:sldId id="504" r:id="rId5"/>
    <p:sldId id="502" r:id="rId6"/>
    <p:sldId id="514" r:id="rId7"/>
    <p:sldId id="508" r:id="rId8"/>
    <p:sldId id="509" r:id="rId9"/>
    <p:sldId id="515" r:id="rId10"/>
    <p:sldId id="511" r:id="rId11"/>
    <p:sldId id="505" r:id="rId12"/>
    <p:sldId id="264" r:id="rId13"/>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FA61E6-A8C5-5EC1-17F8-757799482AB6}" v="385" dt="2024-12-09T20:04:06.336"/>
    <p1510:client id="{CB7C1D3B-9668-C1AA-E666-0AAFC25CCBDF}" v="303" dt="2024-12-11T00:34:20.870"/>
    <p1510:client id="{EDA71B5F-1D87-E16F-71E6-EC884D29A6E9}" v="2" dt="2024-12-10T00:01:04.2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04"/>
    <p:restoredTop sz="94280" autoAdjust="0"/>
  </p:normalViewPr>
  <p:slideViewPr>
    <p:cSldViewPr snapToGrid="0">
      <p:cViewPr varScale="1">
        <p:scale>
          <a:sx n="72" d="100"/>
          <a:sy n="72" d="100"/>
        </p:scale>
        <p:origin x="564"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10/12/2024</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10/12/2024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4</a:t>
            </a:fld>
            <a:endParaRPr lang="es-CO"/>
          </a:p>
        </p:txBody>
      </p:sp>
    </p:spTree>
    <p:extLst>
      <p:ext uri="{BB962C8B-B14F-4D97-AF65-F5344CB8AC3E}">
        <p14:creationId xmlns:p14="http://schemas.microsoft.com/office/powerpoint/2010/main" val="2320071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5</a:t>
            </a:fld>
            <a:endParaRPr lang="es-CO"/>
          </a:p>
        </p:txBody>
      </p:sp>
    </p:spTree>
    <p:extLst>
      <p:ext uri="{BB962C8B-B14F-4D97-AF65-F5344CB8AC3E}">
        <p14:creationId xmlns:p14="http://schemas.microsoft.com/office/powerpoint/2010/main" val="1453475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6</a:t>
            </a:fld>
            <a:endParaRPr lang="es-CO"/>
          </a:p>
        </p:txBody>
      </p:sp>
    </p:spTree>
    <p:extLst>
      <p:ext uri="{BB962C8B-B14F-4D97-AF65-F5344CB8AC3E}">
        <p14:creationId xmlns:p14="http://schemas.microsoft.com/office/powerpoint/2010/main" val="3733830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6</a:t>
            </a:fld>
            <a:endParaRPr lang="es-CO"/>
          </a:p>
        </p:txBody>
      </p:sp>
    </p:spTree>
    <p:extLst>
      <p:ext uri="{BB962C8B-B14F-4D97-AF65-F5344CB8AC3E}">
        <p14:creationId xmlns:p14="http://schemas.microsoft.com/office/powerpoint/2010/main" val="717106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7</a:t>
            </a:fld>
            <a:endParaRPr lang="es-CO"/>
          </a:p>
        </p:txBody>
      </p:sp>
    </p:spTree>
    <p:extLst>
      <p:ext uri="{BB962C8B-B14F-4D97-AF65-F5344CB8AC3E}">
        <p14:creationId xmlns:p14="http://schemas.microsoft.com/office/powerpoint/2010/main" val="281306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9</a:t>
            </a:fld>
            <a:endParaRPr lang="es-CO"/>
          </a:p>
        </p:txBody>
      </p:sp>
    </p:spTree>
    <p:extLst>
      <p:ext uri="{BB962C8B-B14F-4D97-AF65-F5344CB8AC3E}">
        <p14:creationId xmlns:p14="http://schemas.microsoft.com/office/powerpoint/2010/main" val="2856703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8</a:t>
            </a:fld>
            <a:endParaRPr lang="es-CO"/>
          </a:p>
        </p:txBody>
      </p:sp>
    </p:spTree>
    <p:extLst>
      <p:ext uri="{BB962C8B-B14F-4D97-AF65-F5344CB8AC3E}">
        <p14:creationId xmlns:p14="http://schemas.microsoft.com/office/powerpoint/2010/main" val="3311349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10</a:t>
            </a:fld>
            <a:endParaRPr lang="es-CO"/>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10/12/2024</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10/12/2024</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10/12/2024</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10/12/2024</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10/12/2024</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10/12/2024</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10/12/2024</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10/12/2024</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10/12/2024</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10/12/2024</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10/12/2024</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10/12/2024</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10/12/2024</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36">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38">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a:extLst>
              <a:ext uri="{FF2B5EF4-FFF2-40B4-BE49-F238E27FC236}">
                <a16:creationId xmlns:a16="http://schemas.microsoft.com/office/drawing/2014/main" id="{014A2F51-F706-5E1B-F2A5-8E6C8656B61D}"/>
              </a:ext>
            </a:extLst>
          </p:cNvPr>
          <p:cNvPicPr>
            <a:picLocks noChangeAspect="1"/>
          </p:cNvPicPr>
          <p:nvPr/>
        </p:nvPicPr>
        <p:blipFill>
          <a:blip r:embed="rId3">
            <a:alphaModFix amt="40000"/>
          </a:blip>
          <a:srcRect l="1543" r="6044"/>
          <a:stretch/>
        </p:blipFill>
        <p:spPr>
          <a:xfrm>
            <a:off x="-170" y="10"/>
            <a:ext cx="8450317" cy="6857990"/>
          </a:xfrm>
          <a:prstGeom prst="rect">
            <a:avLst/>
          </a:prstGeom>
        </p:spPr>
      </p:pic>
      <p:sp>
        <p:nvSpPr>
          <p:cNvPr id="7" name="CuadroTexto 6"/>
          <p:cNvSpPr txBox="1"/>
          <p:nvPr/>
        </p:nvSpPr>
        <p:spPr>
          <a:xfrm>
            <a:off x="643468" y="643467"/>
            <a:ext cx="4620584" cy="4567137"/>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b="1" kern="1200">
                <a:solidFill>
                  <a:srgbClr val="FFFFFF"/>
                </a:solidFill>
                <a:latin typeface="+mj-lt"/>
                <a:ea typeface="+mj-ea"/>
                <a:cs typeface="+mj-cs"/>
              </a:rPr>
              <a:t>LIQUORLOGIX</a:t>
            </a:r>
          </a:p>
        </p:txBody>
      </p:sp>
      <p:pic>
        <p:nvPicPr>
          <p:cNvPr id="4" name="Imagen 3" descr="Logotipo&#10;&#10;Descripción generada automáticamente">
            <a:extLst>
              <a:ext uri="{FF2B5EF4-FFF2-40B4-BE49-F238E27FC236}">
                <a16:creationId xmlns:a16="http://schemas.microsoft.com/office/drawing/2014/main" id="{DDEEA49F-4F3F-CC17-DBBA-4D307FFCE1F5}"/>
              </a:ext>
            </a:extLst>
          </p:cNvPr>
          <p:cNvPicPr>
            <a:picLocks noChangeAspect="1"/>
          </p:cNvPicPr>
          <p:nvPr/>
        </p:nvPicPr>
        <p:blipFill>
          <a:blip r:embed="rId4"/>
          <a:srcRect l="15643" r="15451"/>
          <a:stretch/>
        </p:blipFill>
        <p:spPr>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Alcance</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173577" y="2293953"/>
            <a:ext cx="11527547" cy="2908489"/>
          </a:xfrm>
          <a:prstGeom prst="rect">
            <a:avLst/>
          </a:prstGeom>
          <a:noFill/>
        </p:spPr>
        <p:txBody>
          <a:bodyPr wrap="square" lIns="91440" tIns="45720" rIns="91440" bIns="45720" rtlCol="0" anchor="t">
            <a:spAutoFit/>
          </a:bodyPr>
          <a:lstStyle/>
          <a:p>
            <a:pPr algn="just">
              <a:lnSpc>
                <a:spcPct val="150000"/>
              </a:lnSpc>
            </a:pPr>
            <a:r>
              <a:rPr lang="es-ES" dirty="0">
                <a:latin typeface="Work Sans Light"/>
                <a:ea typeface="+mn-lt"/>
                <a:cs typeface="+mn-lt"/>
              </a:rPr>
              <a:t>  Este sistema representa una contribución significativa al sector de licoreras, ya que no solo beneficiará a </a:t>
            </a:r>
            <a:r>
              <a:rPr lang="es-ES" b="1" dirty="0">
                <a:latin typeface="Work Sans Light"/>
                <a:ea typeface="+mn-lt"/>
                <a:cs typeface="+mn-lt"/>
              </a:rPr>
              <a:t>“Los Primos”</a:t>
            </a:r>
            <a:r>
              <a:rPr lang="es-ES" dirty="0">
                <a:latin typeface="Work Sans Light"/>
                <a:ea typeface="+mn-lt"/>
                <a:cs typeface="+mn-lt"/>
              </a:rPr>
              <a:t>, sino que también ayudará a modernizar la gestión de inventarios en establecimientos similares, mejorando la competitividad y eficiencia del negocio. La implementación de </a:t>
            </a:r>
            <a:r>
              <a:rPr lang="es-ES" b="1" dirty="0" err="1">
                <a:latin typeface="Work Sans Light"/>
                <a:ea typeface="+mn-lt"/>
                <a:cs typeface="+mn-lt"/>
              </a:rPr>
              <a:t>LiquorLogix</a:t>
            </a:r>
            <a:r>
              <a:rPr lang="es-ES" dirty="0">
                <a:latin typeface="Work Sans Light"/>
                <a:ea typeface="+mn-lt"/>
                <a:cs typeface="+mn-lt"/>
              </a:rPr>
              <a:t> optimiza los procesos, proporciona análisis de datos valiosos y, en última instancia, apoya la sostenibilidad de los negocios en la industria, brindando una ventaja estratégica frente a la competencia.</a:t>
            </a:r>
            <a:endParaRPr lang="en-US" dirty="0">
              <a:latin typeface="Work Sans Light"/>
              <a:ea typeface="+mn-lt"/>
              <a:cs typeface="+mn-lt"/>
            </a:endParaRPr>
          </a:p>
          <a:p>
            <a:pPr algn="just"/>
            <a:endParaRPr lang="es-ES" sz="1600" dirty="0">
              <a:latin typeface="Work Sans Light"/>
              <a:ea typeface="+mn-lt"/>
              <a:cs typeface="+mn-lt"/>
            </a:endParaRPr>
          </a:p>
          <a:p>
            <a:pPr algn="just"/>
            <a:endParaRPr lang="es-ES" sz="1600" dirty="0">
              <a:latin typeface="Work Sans Light"/>
              <a:ea typeface="Calibri"/>
              <a:cs typeface="Calibri"/>
            </a:endParaRPr>
          </a:p>
          <a:p>
            <a:pPr algn="just"/>
            <a:endParaRPr lang="es-ES" sz="1600" dirty="0">
              <a:latin typeface="Work Sans Light"/>
            </a:endParaRPr>
          </a:p>
        </p:txBody>
      </p:sp>
      <p:pic>
        <p:nvPicPr>
          <p:cNvPr id="3" name="Imagen 2" descr="Logotipo">
            <a:extLst>
              <a:ext uri="{FF2B5EF4-FFF2-40B4-BE49-F238E27FC236}">
                <a16:creationId xmlns:a16="http://schemas.microsoft.com/office/drawing/2014/main" id="{04D2D69E-1E5F-6C50-1193-9CABC3FA570C}"/>
              </a:ext>
            </a:extLst>
          </p:cNvPr>
          <p:cNvPicPr>
            <a:picLocks noChangeAspect="1"/>
          </p:cNvPicPr>
          <p:nvPr/>
        </p:nvPicPr>
        <p:blipFill>
          <a:blip r:embed="rId3"/>
          <a:stretch>
            <a:fillRect/>
          </a:stretch>
        </p:blipFill>
        <p:spPr>
          <a:xfrm>
            <a:off x="9178971" y="38693"/>
            <a:ext cx="1620408" cy="1397351"/>
          </a:xfrm>
          <a:prstGeom prst="rect">
            <a:avLst/>
          </a:prstGeom>
        </p:spPr>
      </p:pic>
    </p:spTree>
    <p:extLst>
      <p:ext uri="{BB962C8B-B14F-4D97-AF65-F5344CB8AC3E}">
        <p14:creationId xmlns:p14="http://schemas.microsoft.com/office/powerpoint/2010/main" val="3849793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dirty="0">
                <a:solidFill>
                  <a:schemeClr val="bg1"/>
                </a:solidFill>
                <a:latin typeface="Work Sans Medium" pitchFamily="2" charset="77"/>
              </a:rPr>
              <a:t>Entregables Proyecto Formativo</a:t>
            </a:r>
            <a:br>
              <a:rPr lang="es-ES" sz="3200" dirty="0">
                <a:solidFill>
                  <a:schemeClr val="bg1"/>
                </a:solidFill>
                <a:latin typeface="Work Sans Medium" pitchFamily="2" charset="77"/>
              </a:rPr>
            </a:br>
            <a:r>
              <a:rPr lang="es-ES" sz="3200" dirty="0">
                <a:solidFill>
                  <a:schemeClr val="bg1"/>
                </a:solidFill>
                <a:latin typeface="Work Sans Medium" pitchFamily="2" charset="77"/>
              </a:rPr>
              <a:t>por Trimestre</a:t>
            </a:r>
            <a:endParaRPr lang="es-CO" sz="3200" dirty="0">
              <a:solidFill>
                <a:schemeClr val="bg1"/>
              </a:solidFill>
              <a:latin typeface="Work Sans Medium" pitchFamily="2" charset="77"/>
            </a:endParaRPr>
          </a:p>
        </p:txBody>
      </p:sp>
      <p:sp>
        <p:nvSpPr>
          <p:cNvPr id="7" name="CuadroTexto 6">
            <a:extLst>
              <a:ext uri="{FF2B5EF4-FFF2-40B4-BE49-F238E27FC236}">
                <a16:creationId xmlns:a16="http://schemas.microsoft.com/office/drawing/2014/main" id="{61E176E7-6E48-7043-4A78-359C9D31D057}"/>
              </a:ext>
            </a:extLst>
          </p:cNvPr>
          <p:cNvSpPr txBox="1"/>
          <p:nvPr/>
        </p:nvSpPr>
        <p:spPr>
          <a:xfrm>
            <a:off x="1366063" y="1881018"/>
            <a:ext cx="3854368" cy="2031325"/>
          </a:xfrm>
          <a:prstGeom prst="rect">
            <a:avLst/>
          </a:prstGeom>
          <a:noFill/>
        </p:spPr>
        <p:txBody>
          <a:bodyPr wrap="square" rtlCol="0">
            <a:spAutoFit/>
          </a:bodyPr>
          <a:lstStyle/>
          <a:p>
            <a:pPr marL="171450" indent="-171450">
              <a:buFont typeface="Arial" panose="020B0604020202020204" pitchFamily="34" charset="0"/>
              <a:buChar char="•"/>
            </a:pPr>
            <a:r>
              <a:rPr lang="es-ES" sz="1400" dirty="0">
                <a:latin typeface="Work Sans Light" pitchFamily="2" charset="77"/>
              </a:rPr>
              <a:t>Plan de Proyecto</a:t>
            </a:r>
          </a:p>
          <a:p>
            <a:pPr marL="171450" indent="-171450">
              <a:buFont typeface="Arial" panose="020B0604020202020204" pitchFamily="34" charset="0"/>
              <a:buChar char="•"/>
            </a:pPr>
            <a:r>
              <a:rPr lang="es-ES" sz="1400" dirty="0">
                <a:latin typeface="Work Sans Light" pitchFamily="2" charset="77"/>
              </a:rPr>
              <a:t>Levantamiento de Información</a:t>
            </a:r>
          </a:p>
          <a:p>
            <a:pPr marL="171450" indent="-171450">
              <a:buFont typeface="Arial" panose="020B0604020202020204" pitchFamily="34" charset="0"/>
              <a:buChar char="•"/>
            </a:pPr>
            <a:r>
              <a:rPr lang="es-ES" sz="1400" dirty="0">
                <a:latin typeface="Work Sans Light" pitchFamily="2" charset="77"/>
              </a:rPr>
              <a:t>Diagrama de Procesos</a:t>
            </a:r>
          </a:p>
          <a:p>
            <a:pPr marL="171450" indent="-171450">
              <a:buFont typeface="Arial" panose="020B0604020202020204" pitchFamily="34" charset="0"/>
              <a:buChar char="•"/>
            </a:pPr>
            <a:r>
              <a:rPr lang="es-ES" sz="1400" dirty="0">
                <a:latin typeface="Work Sans Light" pitchFamily="2" charset="77"/>
              </a:rPr>
              <a:t>IEEE-830 o Historias de Usuario</a:t>
            </a:r>
          </a:p>
          <a:p>
            <a:pPr marL="171450" indent="-171450">
              <a:buFont typeface="Arial" panose="020B0604020202020204" pitchFamily="34" charset="0"/>
              <a:buChar char="•"/>
            </a:pPr>
            <a:r>
              <a:rPr lang="es-ES" sz="1400" dirty="0">
                <a:latin typeface="Work Sans Light" pitchFamily="2" charset="77"/>
              </a:rPr>
              <a:t>Diagrama Casos de Uso</a:t>
            </a:r>
          </a:p>
          <a:p>
            <a:pPr marL="171450" indent="-171450">
              <a:buFont typeface="Arial" panose="020B0604020202020204" pitchFamily="34" charset="0"/>
              <a:buChar char="•"/>
            </a:pPr>
            <a:r>
              <a:rPr lang="es-ES" sz="1400" dirty="0">
                <a:latin typeface="Work Sans Light" pitchFamily="2" charset="77"/>
              </a:rPr>
              <a:t>Casos de Uso Extendido</a:t>
            </a:r>
          </a:p>
          <a:p>
            <a:pPr marL="171450" indent="-171450">
              <a:buFont typeface="Arial" panose="020B0604020202020204" pitchFamily="34" charset="0"/>
              <a:buChar char="•"/>
            </a:pPr>
            <a:r>
              <a:rPr lang="es-ES" sz="1400" dirty="0">
                <a:latin typeface="Work Sans Light" pitchFamily="2" charset="77"/>
              </a:rPr>
              <a:t>Diagrama de Clases</a:t>
            </a:r>
          </a:p>
          <a:p>
            <a:pPr marL="171450" indent="-171450">
              <a:buFont typeface="Arial" panose="020B0604020202020204" pitchFamily="34" charset="0"/>
              <a:buChar char="•"/>
            </a:pPr>
            <a:r>
              <a:rPr lang="es-ES" sz="1400" dirty="0">
                <a:latin typeface="Work Sans Light" pitchFamily="2" charset="77"/>
              </a:rPr>
              <a:t>Prototipo No Funcional</a:t>
            </a:r>
          </a:p>
          <a:p>
            <a:pPr marL="171450" indent="-171450">
              <a:buFont typeface="Arial" panose="020B0604020202020204" pitchFamily="34" charset="0"/>
              <a:buChar char="•"/>
            </a:pPr>
            <a:r>
              <a:rPr lang="es-ES" sz="1400" dirty="0">
                <a:latin typeface="Work Sans Light" pitchFamily="2" charset="77"/>
              </a:rPr>
              <a:t>Patrón de Diseño</a:t>
            </a:r>
          </a:p>
        </p:txBody>
      </p:sp>
      <p:grpSp>
        <p:nvGrpSpPr>
          <p:cNvPr id="12" name="Grupo 11">
            <a:extLst>
              <a:ext uri="{FF2B5EF4-FFF2-40B4-BE49-F238E27FC236}">
                <a16:creationId xmlns:a16="http://schemas.microsoft.com/office/drawing/2014/main" id="{1CFE1397-E268-A3A6-3EA4-AB17D743D504}"/>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a16="http://schemas.microsoft.com/office/drawing/2014/main" id="{5F88D1D8-4E77-172A-4075-4BC0AE7244E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16C39CA5-CC93-B536-2382-65125837F350}"/>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grpSp>
      <p:sp>
        <p:nvSpPr>
          <p:cNvPr id="13" name="CuadroTexto 12">
            <a:extLst>
              <a:ext uri="{FF2B5EF4-FFF2-40B4-BE49-F238E27FC236}">
                <a16:creationId xmlns:a16="http://schemas.microsoft.com/office/drawing/2014/main" id="{DA55306B-6A90-067D-7E3E-9A883AF81519}"/>
              </a:ext>
            </a:extLst>
          </p:cNvPr>
          <p:cNvSpPr txBox="1"/>
          <p:nvPr/>
        </p:nvSpPr>
        <p:spPr>
          <a:xfrm>
            <a:off x="4558225" y="3222660"/>
            <a:ext cx="3854368" cy="2031325"/>
          </a:xfrm>
          <a:prstGeom prst="rect">
            <a:avLst/>
          </a:prstGeom>
          <a:noFill/>
        </p:spPr>
        <p:txBody>
          <a:bodyPr wrap="square" rtlCol="0">
            <a:spAutoFit/>
          </a:bodyPr>
          <a:lstStyle/>
          <a:p>
            <a:pPr marL="285750" indent="-285750">
              <a:buFont typeface="Arial" panose="020B0604020202020204" pitchFamily="34" charset="0"/>
              <a:buChar char="•"/>
            </a:pPr>
            <a:r>
              <a:rPr lang="es-MX" sz="1400" dirty="0">
                <a:latin typeface="Work Sans Light" pitchFamily="2" charset="77"/>
              </a:rPr>
              <a:t>Modelo Entidad Relación</a:t>
            </a:r>
          </a:p>
          <a:p>
            <a:pPr marL="285750" indent="-285750">
              <a:buFont typeface="Arial" panose="020B0604020202020204" pitchFamily="34" charset="0"/>
              <a:buChar char="•"/>
            </a:pPr>
            <a:r>
              <a:rPr lang="es-MX" sz="1400" dirty="0">
                <a:latin typeface="Work Sans Light" pitchFamily="2" charset="77"/>
              </a:rPr>
              <a:t>Modelo Relacional</a:t>
            </a:r>
          </a:p>
          <a:p>
            <a:pPr marL="285750" indent="-285750">
              <a:buFont typeface="Arial" panose="020B0604020202020204" pitchFamily="34" charset="0"/>
              <a:buChar char="•"/>
            </a:pPr>
            <a:r>
              <a:rPr lang="es-MX" sz="1400" dirty="0">
                <a:latin typeface="Work Sans Light" pitchFamily="2" charset="77"/>
              </a:rPr>
              <a:t>Diccionario de Datos</a:t>
            </a:r>
          </a:p>
          <a:p>
            <a:pPr marL="285750" indent="-285750">
              <a:buFont typeface="Arial" panose="020B0604020202020204" pitchFamily="34" charset="0"/>
              <a:buChar char="•"/>
            </a:pPr>
            <a:r>
              <a:rPr lang="es-MX" sz="1400" dirty="0">
                <a:latin typeface="Work Sans Light" pitchFamily="2" charset="77"/>
              </a:rPr>
              <a:t>Script de la BBDD</a:t>
            </a:r>
          </a:p>
          <a:p>
            <a:pPr marL="285750" indent="-285750">
              <a:buFont typeface="Arial" panose="020B0604020202020204" pitchFamily="34" charset="0"/>
              <a:buChar char="•"/>
            </a:pPr>
            <a:r>
              <a:rPr lang="es-MX" sz="1400" dirty="0">
                <a:latin typeface="Work Sans Light" pitchFamily="2" charset="77"/>
              </a:rPr>
              <a:t>Sentencias DDL</a:t>
            </a:r>
          </a:p>
          <a:p>
            <a:pPr marL="285750" indent="-285750">
              <a:buFont typeface="Arial" panose="020B0604020202020204" pitchFamily="34" charset="0"/>
              <a:buChar char="•"/>
            </a:pPr>
            <a:r>
              <a:rPr lang="es-MX" sz="1400" dirty="0">
                <a:latin typeface="Work Sans Light" pitchFamily="2" charset="77"/>
              </a:rPr>
              <a:t>Consultas DML</a:t>
            </a:r>
          </a:p>
          <a:p>
            <a:pPr marL="285750" indent="-285750">
              <a:buFont typeface="Arial" panose="020B0604020202020204" pitchFamily="34" charset="0"/>
              <a:buChar char="•"/>
            </a:pPr>
            <a:r>
              <a:rPr lang="es-MX" sz="1400" dirty="0">
                <a:latin typeface="Work Sans Light" pitchFamily="2" charset="77"/>
              </a:rPr>
              <a:t>Automatización de la BBDD</a:t>
            </a:r>
          </a:p>
          <a:p>
            <a:pPr marL="285750" indent="-285750">
              <a:buFont typeface="Arial" panose="020B0604020202020204" pitchFamily="34" charset="0"/>
              <a:buChar char="•"/>
            </a:pPr>
            <a:r>
              <a:rPr lang="es-MX" sz="1400" dirty="0">
                <a:latin typeface="Work Sans Light" pitchFamily="2" charset="77"/>
              </a:rPr>
              <a:t>Sistema de Información Web – Servidor Local</a:t>
            </a:r>
          </a:p>
        </p:txBody>
      </p:sp>
      <p:grpSp>
        <p:nvGrpSpPr>
          <p:cNvPr id="14" name="Grupo 13">
            <a:extLst>
              <a:ext uri="{FF2B5EF4-FFF2-40B4-BE49-F238E27FC236}">
                <a16:creationId xmlns:a16="http://schemas.microsoft.com/office/drawing/2014/main" id="{4BDEE201-EAE8-3EF0-7D52-A839443BF995}"/>
              </a:ext>
            </a:extLst>
          </p:cNvPr>
          <p:cNvGrpSpPr/>
          <p:nvPr/>
        </p:nvGrpSpPr>
        <p:grpSpPr>
          <a:xfrm>
            <a:off x="4252984" y="2850519"/>
            <a:ext cx="3239167" cy="347863"/>
            <a:chOff x="668953" y="1494678"/>
            <a:chExt cx="3239167" cy="347863"/>
          </a:xfrm>
        </p:grpSpPr>
        <p:sp>
          <p:nvSpPr>
            <p:cNvPr id="15" name="Rectángulo 14">
              <a:extLst>
                <a:ext uri="{FF2B5EF4-FFF2-40B4-BE49-F238E27FC236}">
                  <a16:creationId xmlns:a16="http://schemas.microsoft.com/office/drawing/2014/main" id="{60E7E3DC-F54F-16EE-6193-F3B84790E597}"/>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ítulo 1">
              <a:extLst>
                <a:ext uri="{FF2B5EF4-FFF2-40B4-BE49-F238E27FC236}">
                  <a16:creationId xmlns:a16="http://schemas.microsoft.com/office/drawing/2014/main" id="{E680F7F2-FBF8-50E2-5177-540E4EFE02C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p:txBody>
        </p:sp>
      </p:grpSp>
      <p:grpSp>
        <p:nvGrpSpPr>
          <p:cNvPr id="9" name="Grupo 8">
            <a:extLst>
              <a:ext uri="{FF2B5EF4-FFF2-40B4-BE49-F238E27FC236}">
                <a16:creationId xmlns:a16="http://schemas.microsoft.com/office/drawing/2014/main" id="{A3825B01-EA75-13DA-930E-0E7065456FC4}"/>
              </a:ext>
            </a:extLst>
          </p:cNvPr>
          <p:cNvGrpSpPr/>
          <p:nvPr/>
        </p:nvGrpSpPr>
        <p:grpSpPr>
          <a:xfrm>
            <a:off x="7301815" y="5187991"/>
            <a:ext cx="3239167" cy="347863"/>
            <a:chOff x="668953" y="1494678"/>
            <a:chExt cx="3239167" cy="347863"/>
          </a:xfrm>
        </p:grpSpPr>
        <p:sp>
          <p:nvSpPr>
            <p:cNvPr id="10" name="Rectángulo 9">
              <a:extLst>
                <a:ext uri="{FF2B5EF4-FFF2-40B4-BE49-F238E27FC236}">
                  <a16:creationId xmlns:a16="http://schemas.microsoft.com/office/drawing/2014/main" id="{1F95563B-F1FA-3F38-9469-C187B76F265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a:extLst>
                <a:ext uri="{FF2B5EF4-FFF2-40B4-BE49-F238E27FC236}">
                  <a16:creationId xmlns:a16="http://schemas.microsoft.com/office/drawing/2014/main" id="{5D4107EC-62A9-0CBC-9BAA-31894991FBDA}"/>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sp>
        <p:nvSpPr>
          <p:cNvPr id="17" name="CuadroTexto 16">
            <a:extLst>
              <a:ext uri="{FF2B5EF4-FFF2-40B4-BE49-F238E27FC236}">
                <a16:creationId xmlns:a16="http://schemas.microsoft.com/office/drawing/2014/main" id="{9BECBF41-5245-C57F-50B5-C5EEB7FC3623}"/>
              </a:ext>
            </a:extLst>
          </p:cNvPr>
          <p:cNvSpPr txBox="1"/>
          <p:nvPr/>
        </p:nvSpPr>
        <p:spPr>
          <a:xfrm>
            <a:off x="7537328" y="5628921"/>
            <a:ext cx="3854368" cy="954107"/>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s-MX" sz="1400" dirty="0">
                <a:latin typeface="Work Sans Light"/>
              </a:rPr>
              <a:t>Planeación de Pruebas</a:t>
            </a:r>
          </a:p>
          <a:p>
            <a:pPr marL="171450" indent="-171450">
              <a:buFont typeface="Arial" panose="020B0604020202020204" pitchFamily="34" charset="0"/>
              <a:buChar char="•"/>
            </a:pPr>
            <a:r>
              <a:rPr lang="es-MX" sz="1400" dirty="0">
                <a:latin typeface="Work Sans Light"/>
              </a:rPr>
              <a:t>Ejecución de Pruebas</a:t>
            </a:r>
          </a:p>
          <a:p>
            <a:pPr marL="171450" indent="-171450">
              <a:buFont typeface="Arial" panose="020B0604020202020204" pitchFamily="34" charset="0"/>
              <a:buChar char="•"/>
            </a:pPr>
            <a:r>
              <a:rPr lang="es-MX" sz="1400" dirty="0">
                <a:latin typeface="Work Sans Light"/>
                <a:ea typeface="+mn-lt"/>
                <a:cs typeface="+mn-lt"/>
              </a:rPr>
              <a:t>Manual de Usuario</a:t>
            </a:r>
          </a:p>
          <a:p>
            <a:pPr marL="171450" indent="-171450">
              <a:buFont typeface="Arial" panose="020B0604020202020204" pitchFamily="34" charset="0"/>
              <a:buChar char="•"/>
            </a:pPr>
            <a:r>
              <a:rPr lang="es-MX" sz="1400" dirty="0">
                <a:latin typeface="Work Sans Light"/>
                <a:ea typeface="Calibri"/>
                <a:cs typeface="Calibri"/>
              </a:rPr>
              <a:t>Manual </a:t>
            </a:r>
            <a:r>
              <a:rPr lang="es-MX" sz="1400" dirty="0" err="1">
                <a:latin typeface="Work Sans Light"/>
                <a:ea typeface="Calibri"/>
                <a:cs typeface="Calibri"/>
              </a:rPr>
              <a:t>tecnico</a:t>
            </a:r>
          </a:p>
        </p:txBody>
      </p:sp>
      <p:pic>
        <p:nvPicPr>
          <p:cNvPr id="6" name="Imagen 5" descr="Logotipo">
            <a:extLst>
              <a:ext uri="{FF2B5EF4-FFF2-40B4-BE49-F238E27FC236}">
                <a16:creationId xmlns:a16="http://schemas.microsoft.com/office/drawing/2014/main" id="{ACCC9EDB-0498-7D78-3624-8285EFEC5D85}"/>
              </a:ext>
            </a:extLst>
          </p:cNvPr>
          <p:cNvPicPr>
            <a:picLocks noChangeAspect="1"/>
          </p:cNvPicPr>
          <p:nvPr/>
        </p:nvPicPr>
        <p:blipFill>
          <a:blip r:embed="rId3"/>
          <a:stretch>
            <a:fillRect/>
          </a:stretch>
        </p:blipFill>
        <p:spPr>
          <a:xfrm>
            <a:off x="9178971" y="38693"/>
            <a:ext cx="1620408" cy="1397351"/>
          </a:xfrm>
          <a:prstGeom prst="rect">
            <a:avLst/>
          </a:prstGeom>
        </p:spPr>
      </p:pic>
    </p:spTree>
    <p:extLst>
      <p:ext uri="{BB962C8B-B14F-4D97-AF65-F5344CB8AC3E}">
        <p14:creationId xmlns:p14="http://schemas.microsoft.com/office/powerpoint/2010/main" val="2843109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3227685" y="1600891"/>
            <a:ext cx="6143028" cy="1200329"/>
          </a:xfrm>
          <a:prstGeom prst="rect">
            <a:avLst/>
          </a:prstGeom>
          <a:noFill/>
        </p:spPr>
        <p:txBody>
          <a:bodyPr wrap="none" rtlCol="0">
            <a:spAutoFit/>
          </a:bodyPr>
          <a:lstStyle/>
          <a:p>
            <a:pPr algn="ctr"/>
            <a:r>
              <a:rPr lang="es-CO" sz="7200" dirty="0">
                <a:solidFill>
                  <a:schemeClr val="bg1"/>
                </a:solidFill>
                <a:effectLst>
                  <a:outerShdw blurRad="38100" dist="38100" dir="2700000" algn="tl">
                    <a:srgbClr val="000000">
                      <a:alpha val="43137"/>
                    </a:srgbClr>
                  </a:outerShdw>
                </a:effectLst>
                <a:latin typeface="Work Sans Light" pitchFamily="2" charset="77"/>
              </a:rPr>
              <a:t>LIQUORLOGIX</a:t>
            </a: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8" y="3075191"/>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168815" y="3502000"/>
            <a:ext cx="3854368" cy="1323439"/>
          </a:xfrm>
          <a:prstGeom prst="rect">
            <a:avLst/>
          </a:prstGeom>
          <a:noFill/>
        </p:spPr>
        <p:txBody>
          <a:bodyPr wrap="square" rtlCol="0">
            <a:spAutoFit/>
          </a:bodyPr>
          <a:lstStyle/>
          <a:p>
            <a:pPr algn="ctr"/>
            <a:r>
              <a:rPr lang="es-ES" sz="1600" dirty="0">
                <a:solidFill>
                  <a:schemeClr val="bg1"/>
                </a:solidFill>
                <a:effectLst>
                  <a:outerShdw blurRad="38100" dist="38100" dir="2700000" algn="tl">
                    <a:srgbClr val="000000">
                      <a:alpha val="43137"/>
                    </a:srgbClr>
                  </a:outerShdw>
                </a:effectLst>
                <a:latin typeface="Work Sans Light" pitchFamily="2" charset="77"/>
              </a:rPr>
              <a:t>Cristopher Stuart Benavides Ramírez</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Jaime Alejandro Carvajal Castro</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Luis Eduardo Olaya  Liquitan</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Johan Sebastián Sepúlveda Carvajal</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Nicolas Reyes Aliste</a:t>
            </a:r>
            <a:endParaRPr lang="es-CO" sz="1600" dirty="0">
              <a:solidFill>
                <a:schemeClr val="bg1"/>
              </a:solidFill>
              <a:effectLst>
                <a:outerShdw blurRad="38100" dist="38100" dir="2700000" algn="tl">
                  <a:srgbClr val="000000">
                    <a:alpha val="43137"/>
                  </a:srgbClr>
                </a:outerShdw>
              </a:effectLst>
              <a:latin typeface="Work Sans Light" pitchFamily="2" charset="77"/>
            </a:endParaRP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Técnico en Programación de Software - TPS, Primer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Albeiro Ramos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25 de marzo de 2023</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987654" y="1270886"/>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12706" y="979108"/>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713546" y="2638631"/>
            <a:ext cx="10764908" cy="3788088"/>
          </a:xfrm>
          <a:prstGeom prst="rect">
            <a:avLst/>
          </a:prstGeom>
          <a:noFill/>
        </p:spPr>
        <p:txBody>
          <a:bodyPr wrap="square" lIns="91440" tIns="45720" rIns="91440" bIns="45720" rtlCol="0" anchor="t">
            <a:spAutoFit/>
          </a:bodyPr>
          <a:lstStyle/>
          <a:p>
            <a:pPr algn="just">
              <a:lnSpc>
                <a:spcPct val="150000"/>
              </a:lnSpc>
            </a:pPr>
            <a:r>
              <a:rPr lang="es-ES" dirty="0">
                <a:latin typeface="Work Sans Light"/>
              </a:rPr>
              <a:t> </a:t>
            </a:r>
            <a:r>
              <a:rPr lang="es-ES">
                <a:latin typeface="Work Sans Light"/>
              </a:rPr>
              <a:t> </a:t>
            </a:r>
            <a:r>
              <a:rPr lang="es-ES" dirty="0">
                <a:latin typeface="Work Sans Light"/>
              </a:rPr>
              <a:t>El sector del área de la venta de licores, enfrenta desafíos en la gestión eficiente de inventarios, lo que puede afectar la rentabilidad y operaciones de los establecimientos. LiquorLogix surge como una solución innovadora para automatizar y optimizar la administración de inventarios, brindando datos en tiempo real que mejoran la toma de decisiones. </a:t>
            </a:r>
            <a:endParaRPr lang="es-ES">
              <a:latin typeface="Calibri" panose="020F0502020204030204"/>
              <a:ea typeface="Calibri" panose="020F0502020204030204"/>
              <a:cs typeface="Calibri" panose="020F0502020204030204"/>
            </a:endParaRPr>
          </a:p>
          <a:p>
            <a:pPr algn="just">
              <a:lnSpc>
                <a:spcPct val="150000"/>
              </a:lnSpc>
            </a:pPr>
            <a:endParaRPr lang="es-ES" dirty="0">
              <a:latin typeface="Work Sans Light"/>
            </a:endParaRPr>
          </a:p>
          <a:p>
            <a:pPr algn="just">
              <a:lnSpc>
                <a:spcPct val="150000"/>
              </a:lnSpc>
            </a:pPr>
            <a:r>
              <a:rPr lang="es-ES" dirty="0">
                <a:latin typeface="Work Sans Light"/>
              </a:rPr>
              <a:t>  Esta presentación aborda los problemas de control de inventario, los objetivos del proyecto, la justificación basada en la necesidad de modernización, su alcance en el sector de bebidas alcohólicas, y la delimitación del proyecto se centra en el control de inventario para cualquier producto, que puedan formar parte de la oferta de algunos negocios.</a:t>
            </a:r>
            <a:endParaRPr lang="es-ES">
              <a:ea typeface="Calibri"/>
              <a:cs typeface="Calibri"/>
            </a:endParaRPr>
          </a:p>
        </p:txBody>
      </p:sp>
      <p:pic>
        <p:nvPicPr>
          <p:cNvPr id="8" name="Imagen 7" descr="Logotipo">
            <a:extLst>
              <a:ext uri="{FF2B5EF4-FFF2-40B4-BE49-F238E27FC236}">
                <a16:creationId xmlns:a16="http://schemas.microsoft.com/office/drawing/2014/main" id="{5BC45916-6B81-37E2-5C43-38F706BFFB48}"/>
              </a:ext>
            </a:extLst>
          </p:cNvPr>
          <p:cNvPicPr>
            <a:picLocks noChangeAspect="1"/>
          </p:cNvPicPr>
          <p:nvPr/>
        </p:nvPicPr>
        <p:blipFill>
          <a:blip r:embed="rId3"/>
          <a:stretch>
            <a:fillRect/>
          </a:stretch>
        </p:blipFill>
        <p:spPr>
          <a:xfrm>
            <a:off x="8998541" y="173720"/>
            <a:ext cx="1567859" cy="1262323"/>
          </a:xfrm>
          <a:prstGeom prst="rect">
            <a:avLst/>
          </a:prstGeom>
        </p:spPr>
      </p:pic>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bg1"/>
                </a:solidFill>
                <a:latin typeface="Work Sans Medium" pitchFamily="2" charset="77"/>
              </a:rPr>
              <a:t>LIQUORLOGIX</a:t>
            </a:r>
          </a:p>
        </p:txBody>
      </p:sp>
      <p:sp>
        <p:nvSpPr>
          <p:cNvPr id="5" name="CuadroTexto 4">
            <a:extLst>
              <a:ext uri="{FF2B5EF4-FFF2-40B4-BE49-F238E27FC236}">
                <a16:creationId xmlns:a16="http://schemas.microsoft.com/office/drawing/2014/main" id="{7779D7A8-BEDD-C9DB-4CEE-7225220AFBCD}"/>
              </a:ext>
            </a:extLst>
          </p:cNvPr>
          <p:cNvSpPr txBox="1"/>
          <p:nvPr/>
        </p:nvSpPr>
        <p:spPr>
          <a:xfrm>
            <a:off x="6589515" y="1659285"/>
            <a:ext cx="4547336" cy="3539430"/>
          </a:xfrm>
          <a:prstGeom prst="rect">
            <a:avLst/>
          </a:prstGeom>
          <a:noFill/>
        </p:spPr>
        <p:txBody>
          <a:bodyPr wrap="square" rtlCol="0">
            <a:spAutoFit/>
          </a:bodyPr>
          <a:lstStyle/>
          <a:p>
            <a:pPr marL="514350" indent="-514350" algn="just">
              <a:buFont typeface="+mj-lt"/>
              <a:buAutoNum type="arabicPeriod"/>
            </a:pPr>
            <a:r>
              <a:rPr lang="es-CO" sz="3200" b="1" dirty="0">
                <a:latin typeface="Work Sans Light" pitchFamily="2" charset="77"/>
              </a:rPr>
              <a:t>Problema</a:t>
            </a:r>
          </a:p>
          <a:p>
            <a:pPr marL="514350" indent="-514350" algn="just">
              <a:buFont typeface="+mj-lt"/>
              <a:buAutoNum type="arabicPeriod"/>
            </a:pPr>
            <a:r>
              <a:rPr lang="es-CO" sz="3200" b="1" dirty="0">
                <a:latin typeface="Work Sans Light" pitchFamily="2" charset="77"/>
              </a:rPr>
              <a:t>Objetivos</a:t>
            </a:r>
          </a:p>
          <a:p>
            <a:pPr marL="514350" indent="-514350" algn="just">
              <a:buFont typeface="+mj-lt"/>
              <a:buAutoNum type="arabicPeriod"/>
            </a:pPr>
            <a:r>
              <a:rPr lang="es-CO" sz="3200" b="1" dirty="0">
                <a:latin typeface="Work Sans Light" pitchFamily="2" charset="77"/>
              </a:rPr>
              <a:t>Justificación</a:t>
            </a:r>
          </a:p>
          <a:p>
            <a:pPr marL="514350" indent="-514350" algn="just">
              <a:buFont typeface="+mj-lt"/>
              <a:buAutoNum type="arabicPeriod"/>
            </a:pPr>
            <a:r>
              <a:rPr lang="es-CO" sz="3200" b="1" dirty="0">
                <a:latin typeface="Work Sans Light" pitchFamily="2" charset="77"/>
              </a:rPr>
              <a:t>Alcance</a:t>
            </a:r>
          </a:p>
          <a:p>
            <a:pPr marL="514350" indent="-514350" algn="just">
              <a:buFont typeface="+mj-lt"/>
              <a:buAutoNum type="arabicPeriod"/>
            </a:pPr>
            <a:r>
              <a:rPr lang="es-CO" sz="3200" b="1" dirty="0">
                <a:latin typeface="Work Sans Light" pitchFamily="2" charset="77"/>
              </a:rPr>
              <a:t>Delimitación</a:t>
            </a:r>
          </a:p>
          <a:p>
            <a:pPr marL="514350" indent="-514350" algn="just">
              <a:buFont typeface="+mj-lt"/>
              <a:buAutoNum type="arabicPeriod"/>
            </a:pPr>
            <a:r>
              <a:rPr lang="es-CO" sz="3200" b="1" dirty="0">
                <a:latin typeface="Work Sans Light" pitchFamily="2" charset="77"/>
              </a:rPr>
              <a:t>Entregables Trimestre</a:t>
            </a:r>
          </a:p>
        </p:txBody>
      </p:sp>
      <p:pic>
        <p:nvPicPr>
          <p:cNvPr id="6" name="Imagen 5" descr="Logotipo">
            <a:extLst>
              <a:ext uri="{FF2B5EF4-FFF2-40B4-BE49-F238E27FC236}">
                <a16:creationId xmlns:a16="http://schemas.microsoft.com/office/drawing/2014/main" id="{D8E08FED-9556-4EF3-BF26-F6537A3023BD}"/>
              </a:ext>
            </a:extLst>
          </p:cNvPr>
          <p:cNvPicPr>
            <a:picLocks noChangeAspect="1"/>
          </p:cNvPicPr>
          <p:nvPr/>
        </p:nvPicPr>
        <p:blipFill>
          <a:blip r:embed="rId4"/>
          <a:stretch>
            <a:fillRect/>
          </a:stretch>
        </p:blipFill>
        <p:spPr>
          <a:xfrm>
            <a:off x="1355541" y="1959060"/>
            <a:ext cx="4023789" cy="3239655"/>
          </a:xfrm>
          <a:prstGeom prst="rect">
            <a:avLst/>
          </a:prstGeom>
        </p:spPr>
      </p:pic>
    </p:spTree>
    <p:extLst>
      <p:ext uri="{BB962C8B-B14F-4D97-AF65-F5344CB8AC3E}">
        <p14:creationId xmlns:p14="http://schemas.microsoft.com/office/powerpoint/2010/main" val="2742048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Problema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281506" y="1928245"/>
            <a:ext cx="11447293" cy="4483022"/>
          </a:xfrm>
          <a:prstGeom prst="rect">
            <a:avLst/>
          </a:prstGeom>
          <a:noFill/>
        </p:spPr>
        <p:txBody>
          <a:bodyPr wrap="square" lIns="91440" tIns="45720" rIns="91440" bIns="45720" rtlCol="0" anchor="t">
            <a:spAutoFit/>
          </a:bodyPr>
          <a:lstStyle/>
          <a:p>
            <a:pPr>
              <a:lnSpc>
                <a:spcPct val="150000"/>
              </a:lnSpc>
            </a:pPr>
            <a:r>
              <a:rPr lang="es-MX" sz="1600" dirty="0">
                <a:latin typeface="Work Sans Light"/>
              </a:rPr>
              <a:t> </a:t>
            </a:r>
            <a:r>
              <a:rPr lang="es-MX" sz="2000" dirty="0">
                <a:latin typeface="Work Sans Light"/>
              </a:rPr>
              <a:t> La empresa Los Primos, ubicada en la localidad de Suba, en el Barrio Aures 2, se dedica principalmente a la venta de licores y víveres. Actualmente, enfrenta dificultades en la gestión de su inventario, lo que impacta negativamente en su eficiencia operativa.</a:t>
            </a:r>
            <a:endParaRPr lang="es-ES" sz="2000">
              <a:ea typeface="Calibri"/>
              <a:cs typeface="Calibri"/>
            </a:endParaRPr>
          </a:p>
          <a:p>
            <a:pPr>
              <a:lnSpc>
                <a:spcPct val="150000"/>
              </a:lnSpc>
            </a:pPr>
            <a:endParaRPr lang="es-MX" sz="2000" dirty="0">
              <a:latin typeface="Work Sans Light" pitchFamily="2" charset="77"/>
            </a:endParaRPr>
          </a:p>
          <a:p>
            <a:pPr>
              <a:lnSpc>
                <a:spcPct val="150000"/>
              </a:lnSpc>
            </a:pPr>
            <a:r>
              <a:rPr lang="es-MX" sz="2000" dirty="0">
                <a:latin typeface="Work Sans Light"/>
              </a:rPr>
              <a:t>  El proceso clave en el que se intervino fue la gestión de inventario, que actualmente se realiza de forma manual, lo que provoca desorganización y errores frecuentes en el control de existencias y en la planificación del establecimiento.</a:t>
            </a:r>
          </a:p>
          <a:p>
            <a:pPr>
              <a:lnSpc>
                <a:spcPct val="150000"/>
              </a:lnSpc>
            </a:pPr>
            <a:endParaRPr lang="es-MX" sz="2000" dirty="0">
              <a:latin typeface="Work Sans Light" pitchFamily="2" charset="77"/>
            </a:endParaRPr>
          </a:p>
          <a:p>
            <a:pPr>
              <a:lnSpc>
                <a:spcPct val="150000"/>
              </a:lnSpc>
            </a:pPr>
            <a:r>
              <a:rPr lang="es-MX" sz="1600" dirty="0">
                <a:latin typeface="Work Sans Light"/>
              </a:rPr>
              <a:t> </a:t>
            </a:r>
          </a:p>
          <a:p>
            <a:pPr>
              <a:lnSpc>
                <a:spcPct val="150000"/>
              </a:lnSpc>
            </a:pPr>
            <a:endParaRPr lang="es-MX" sz="1600" dirty="0">
              <a:latin typeface="Work Sans Light" pitchFamily="2" charset="77"/>
            </a:endParaRPr>
          </a:p>
        </p:txBody>
      </p:sp>
      <p:pic>
        <p:nvPicPr>
          <p:cNvPr id="3" name="Imagen 2" descr="Logotipo">
            <a:extLst>
              <a:ext uri="{FF2B5EF4-FFF2-40B4-BE49-F238E27FC236}">
                <a16:creationId xmlns:a16="http://schemas.microsoft.com/office/drawing/2014/main" id="{9D08BE2E-A91F-EB9D-46F5-54341D891282}"/>
              </a:ext>
            </a:extLst>
          </p:cNvPr>
          <p:cNvPicPr>
            <a:picLocks noChangeAspect="1"/>
          </p:cNvPicPr>
          <p:nvPr/>
        </p:nvPicPr>
        <p:blipFill>
          <a:blip r:embed="rId3"/>
          <a:stretch>
            <a:fillRect/>
          </a:stretch>
        </p:blipFill>
        <p:spPr>
          <a:xfrm>
            <a:off x="8998541" y="173720"/>
            <a:ext cx="1567859" cy="1262323"/>
          </a:xfrm>
          <a:prstGeom prst="rect">
            <a:avLst/>
          </a:prstGeom>
        </p:spPr>
      </p:pic>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Problema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281506" y="1928245"/>
            <a:ext cx="11447293" cy="4575355"/>
          </a:xfrm>
          <a:prstGeom prst="rect">
            <a:avLst/>
          </a:prstGeom>
          <a:noFill/>
        </p:spPr>
        <p:txBody>
          <a:bodyPr wrap="square" lIns="91440" tIns="45720" rIns="91440" bIns="45720" rtlCol="0" anchor="t">
            <a:spAutoFit/>
          </a:bodyPr>
          <a:lstStyle/>
          <a:p>
            <a:pPr>
              <a:lnSpc>
                <a:spcPct val="150000"/>
              </a:lnSpc>
            </a:pPr>
            <a:r>
              <a:rPr lang="es-MX" sz="1600" dirty="0">
                <a:latin typeface="Work Sans Light"/>
              </a:rPr>
              <a:t>  </a:t>
            </a:r>
            <a:r>
              <a:rPr lang="es-MX" sz="2000" dirty="0">
                <a:latin typeface="Work Sans Light"/>
              </a:rPr>
              <a:t>Para analizar la situación, se utilizarán diversas técnicas de recolección de datos, como la revisión documental para evaluar el registro histórico del inventario, entrevistas con la persona encargada de la gestión, encuestas al personal para entender sus necesidades y observación directa del proceso de control de inventarios.</a:t>
            </a:r>
            <a:endParaRPr lang="es-MX" sz="1600" dirty="0">
              <a:latin typeface="Work Sans Light"/>
            </a:endParaRPr>
          </a:p>
          <a:p>
            <a:pPr>
              <a:lnSpc>
                <a:spcPct val="150000"/>
              </a:lnSpc>
            </a:pPr>
            <a:endParaRPr lang="es-MX" sz="2000" dirty="0">
              <a:latin typeface="Work Sans Light"/>
            </a:endParaRPr>
          </a:p>
          <a:p>
            <a:pPr>
              <a:lnSpc>
                <a:spcPct val="150000"/>
              </a:lnSpc>
            </a:pPr>
            <a:r>
              <a:rPr lang="es-MX" sz="2000" dirty="0">
                <a:latin typeface="Work Sans Light"/>
              </a:rPr>
              <a:t> Las principales necesidades encontradas incluyen la falta de precisión en el control de inventarios, desorganización en el manejo de productos y la ausencia de herramientas que proporcionen visibilidad en tiempo real de las existencias, lo que genera dificultades a la hora de realizar pedidos y gestionar adecuadamente el stock.</a:t>
            </a:r>
          </a:p>
          <a:p>
            <a:pPr>
              <a:lnSpc>
                <a:spcPct val="150000"/>
              </a:lnSpc>
            </a:pPr>
            <a:endParaRPr lang="es-MX" sz="1600" dirty="0">
              <a:latin typeface="Work Sans Light" pitchFamily="2" charset="77"/>
            </a:endParaRPr>
          </a:p>
        </p:txBody>
      </p:sp>
      <p:pic>
        <p:nvPicPr>
          <p:cNvPr id="3" name="Imagen 2" descr="Logotipo">
            <a:extLst>
              <a:ext uri="{FF2B5EF4-FFF2-40B4-BE49-F238E27FC236}">
                <a16:creationId xmlns:a16="http://schemas.microsoft.com/office/drawing/2014/main" id="{9D08BE2E-A91F-EB9D-46F5-54341D891282}"/>
              </a:ext>
            </a:extLst>
          </p:cNvPr>
          <p:cNvPicPr>
            <a:picLocks noChangeAspect="1"/>
          </p:cNvPicPr>
          <p:nvPr/>
        </p:nvPicPr>
        <p:blipFill>
          <a:blip r:embed="rId3"/>
          <a:stretch>
            <a:fillRect/>
          </a:stretch>
        </p:blipFill>
        <p:spPr>
          <a:xfrm>
            <a:off x="8998541" y="173720"/>
            <a:ext cx="1567859" cy="1262323"/>
          </a:xfrm>
          <a:prstGeom prst="rect">
            <a:avLst/>
          </a:prstGeom>
        </p:spPr>
      </p:pic>
    </p:spTree>
    <p:extLst>
      <p:ext uri="{BB962C8B-B14F-4D97-AF65-F5344CB8AC3E}">
        <p14:creationId xmlns:p14="http://schemas.microsoft.com/office/powerpoint/2010/main" val="823146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314043" y="593940"/>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39184" y="31096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792589" y="1076557"/>
            <a:ext cx="5042916" cy="1200329"/>
          </a:xfrm>
          <a:prstGeom prst="rect">
            <a:avLst/>
          </a:prstGeom>
          <a:noFill/>
        </p:spPr>
        <p:txBody>
          <a:bodyPr wrap="square" lIns="91440" tIns="45720" rIns="91440" bIns="45720" rtlCol="0" anchor="t">
            <a:spAutoFit/>
          </a:bodyPr>
          <a:lstStyle/>
          <a:p>
            <a:pPr algn="just"/>
            <a:r>
              <a:rPr lang="es-ES" dirty="0">
                <a:latin typeface="Work Sans Light"/>
              </a:rPr>
              <a:t>Desarrollar un Sistema de Información Web LiquorLogix para el seguimiento y optimización de los procesos de gestión de inventario en la empresa “Los Primos”.</a:t>
            </a:r>
            <a:endParaRPr lang="es-CO" dirty="0">
              <a:latin typeface="Work Sans Light"/>
            </a:endParaRPr>
          </a:p>
        </p:txBody>
      </p:sp>
      <p:sp>
        <p:nvSpPr>
          <p:cNvPr id="5" name="Rectángulo 4">
            <a:extLst>
              <a:ext uri="{FF2B5EF4-FFF2-40B4-BE49-F238E27FC236}">
                <a16:creationId xmlns:a16="http://schemas.microsoft.com/office/drawing/2014/main" id="{F5CB49A8-7161-5037-729C-90C8765D1574}"/>
              </a:ext>
            </a:extLst>
          </p:cNvPr>
          <p:cNvSpPr/>
          <p:nvPr/>
        </p:nvSpPr>
        <p:spPr>
          <a:xfrm>
            <a:off x="1039184" y="2659195"/>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802FD35A-EA47-F375-CD6A-B61F8B61B3AD}"/>
              </a:ext>
            </a:extLst>
          </p:cNvPr>
          <p:cNvSpPr txBox="1">
            <a:spLocks/>
          </p:cNvSpPr>
          <p:nvPr/>
        </p:nvSpPr>
        <p:spPr>
          <a:xfrm>
            <a:off x="1128292" y="2399996"/>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sp>
        <p:nvSpPr>
          <p:cNvPr id="9" name="CuadroTexto 8">
            <a:extLst>
              <a:ext uri="{FF2B5EF4-FFF2-40B4-BE49-F238E27FC236}">
                <a16:creationId xmlns:a16="http://schemas.microsoft.com/office/drawing/2014/main" id="{FC78F7BD-2A34-855F-15C3-306C2603A128}"/>
              </a:ext>
            </a:extLst>
          </p:cNvPr>
          <p:cNvSpPr txBox="1"/>
          <p:nvPr/>
        </p:nvSpPr>
        <p:spPr>
          <a:xfrm>
            <a:off x="395441" y="3042232"/>
            <a:ext cx="7289290" cy="3877985"/>
          </a:xfrm>
          <a:prstGeom prst="rect">
            <a:avLst/>
          </a:prstGeom>
          <a:noFill/>
        </p:spPr>
        <p:txBody>
          <a:bodyPr wrap="square" lIns="91440" tIns="45720" rIns="91440" bIns="45720" rtlCol="0" anchor="b">
            <a:spAutoFit/>
          </a:bodyPr>
          <a:lstStyle/>
          <a:p>
            <a:pPr marL="285750" indent="-285750">
              <a:buFont typeface="Arial" panose="020B0604020202020204" pitchFamily="34" charset="0"/>
              <a:buChar char="•"/>
            </a:pPr>
            <a:r>
              <a:rPr lang="es-ES" dirty="0">
                <a:latin typeface="Work Sans Light"/>
              </a:rPr>
              <a:t>Gestionar los usuarios de la empresa “Los Primos” </a:t>
            </a:r>
            <a:endParaRPr lang="es-ES" dirty="0">
              <a:latin typeface="Work Sans Light"/>
              <a:ea typeface="Calibri" panose="020F0502020204030204"/>
              <a:cs typeface="Calibri" panose="020F0502020204030204"/>
            </a:endParaRPr>
          </a:p>
          <a:p>
            <a:pPr marL="285750" indent="-285750">
              <a:buFont typeface="Arial" panose="020B0604020202020204" pitchFamily="34" charset="0"/>
              <a:buChar char="•"/>
            </a:pPr>
            <a:r>
              <a:rPr lang="es-ES" dirty="0">
                <a:latin typeface="Work Sans Light"/>
                <a:ea typeface="+mn-lt"/>
                <a:cs typeface="+mn-lt"/>
              </a:rPr>
              <a:t>Gestionar el inventario de productos en la licorera, permitiendo el seguimiento en tiempo real de los niveles de stock, ventas y entradas de productos.</a:t>
            </a:r>
          </a:p>
          <a:p>
            <a:pPr marL="285750" indent="-285750">
              <a:buFont typeface="Arial,Sans-Serif" panose="020B0604020202020204" pitchFamily="34" charset="0"/>
              <a:buChar char="•"/>
            </a:pPr>
            <a:r>
              <a:rPr lang="es-ES" dirty="0">
                <a:latin typeface="Work Sans Light"/>
              </a:rPr>
              <a:t>Gestionar las transacciones de ventas, asegurando la actualización del stock.</a:t>
            </a:r>
            <a:r>
              <a:rPr lang="en-US" dirty="0">
                <a:latin typeface="Work Sans Light"/>
              </a:rPr>
              <a:t> </a:t>
            </a:r>
          </a:p>
          <a:p>
            <a:pPr marL="285750" indent="-285750">
              <a:buFont typeface="Arial,Sans-Serif" panose="020B0604020202020204" pitchFamily="34" charset="0"/>
              <a:buChar char="•"/>
            </a:pPr>
            <a:r>
              <a:rPr lang="es-ES" dirty="0">
                <a:latin typeface="Work Sans Light"/>
              </a:rPr>
              <a:t>Desarrollar un módulo de informes y reportes que permita visualizar los detalles de las ventas, el inventario y las transacciones</a:t>
            </a:r>
            <a:endParaRPr lang="es-ES" dirty="0"/>
          </a:p>
          <a:p>
            <a:endParaRPr lang="es-ES" dirty="0">
              <a:latin typeface="Work Sans Light"/>
            </a:endParaRPr>
          </a:p>
          <a:p>
            <a:endParaRPr lang="es-ES" dirty="0">
              <a:latin typeface="Work Sans Light"/>
            </a:endParaRPr>
          </a:p>
          <a:p>
            <a:pPr marL="285750" indent="-285750">
              <a:buFont typeface="Arial" panose="020B0604020202020204" pitchFamily="34" charset="0"/>
              <a:buChar char="•"/>
            </a:pPr>
            <a:endParaRPr lang="es-ES" sz="1400" dirty="0">
              <a:latin typeface="Work Sans Light"/>
            </a:endParaRPr>
          </a:p>
          <a:p>
            <a:pPr algn="just">
              <a:buFont typeface="Arial" panose="020B0604020202020204" pitchFamily="34" charset="0"/>
              <a:buChar char="•"/>
            </a:pPr>
            <a:endParaRPr lang="es-ES">
              <a:latin typeface="Calibri" panose="020F0502020204030204"/>
              <a:ea typeface="Calibri" panose="020F0502020204030204"/>
              <a:cs typeface="Calibri" panose="020F0502020204030204"/>
            </a:endParaRPr>
          </a:p>
          <a:p>
            <a:pPr marL="285750" indent="-285750" algn="just">
              <a:buFont typeface="Arial" panose="020B0604020202020204" pitchFamily="34" charset="0"/>
              <a:buChar char="•"/>
            </a:pPr>
            <a:endParaRPr lang="es-ES" sz="1600" dirty="0">
              <a:latin typeface="Work Sans Light"/>
            </a:endParaRPr>
          </a:p>
        </p:txBody>
      </p:sp>
      <p:pic>
        <p:nvPicPr>
          <p:cNvPr id="15" name="Imagen 14" descr="Logotipo">
            <a:extLst>
              <a:ext uri="{FF2B5EF4-FFF2-40B4-BE49-F238E27FC236}">
                <a16:creationId xmlns:a16="http://schemas.microsoft.com/office/drawing/2014/main" id="{3B6ED09A-B143-A250-E116-EE9D61DD7FD1}"/>
              </a:ext>
            </a:extLst>
          </p:cNvPr>
          <p:cNvPicPr>
            <a:picLocks noChangeAspect="1"/>
          </p:cNvPicPr>
          <p:nvPr/>
        </p:nvPicPr>
        <p:blipFill>
          <a:blip r:embed="rId3"/>
          <a:stretch>
            <a:fillRect/>
          </a:stretch>
        </p:blipFill>
        <p:spPr>
          <a:xfrm>
            <a:off x="9084377" y="151139"/>
            <a:ext cx="1531244" cy="1232843"/>
          </a:xfrm>
          <a:prstGeom prst="rect">
            <a:avLst/>
          </a:prstGeom>
        </p:spPr>
      </p:pic>
      <p:pic>
        <p:nvPicPr>
          <p:cNvPr id="2" name="Imagen 1">
            <a:extLst>
              <a:ext uri="{FF2B5EF4-FFF2-40B4-BE49-F238E27FC236}">
                <a16:creationId xmlns:a16="http://schemas.microsoft.com/office/drawing/2014/main" id="{7DDA85B4-7751-BE69-43F2-90A3CA2A5C16}"/>
              </a:ext>
            </a:extLst>
          </p:cNvPr>
          <p:cNvPicPr>
            <a:picLocks noChangeAspect="1"/>
          </p:cNvPicPr>
          <p:nvPr/>
        </p:nvPicPr>
        <p:blipFill>
          <a:blip r:embed="rId4"/>
          <a:stretch>
            <a:fillRect/>
          </a:stretch>
        </p:blipFill>
        <p:spPr>
          <a:xfrm>
            <a:off x="7671486" y="2152135"/>
            <a:ext cx="4273379" cy="2903838"/>
          </a:xfrm>
          <a:prstGeom prst="rect">
            <a:avLst/>
          </a:prstGeom>
        </p:spPr>
      </p:pic>
    </p:spTree>
    <p:extLst>
      <p:ext uri="{BB962C8B-B14F-4D97-AF65-F5344CB8AC3E}">
        <p14:creationId xmlns:p14="http://schemas.microsoft.com/office/powerpoint/2010/main" val="591205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Justificación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181853" y="1711032"/>
            <a:ext cx="11447293" cy="7402026"/>
          </a:xfrm>
          <a:prstGeom prst="rect">
            <a:avLst/>
          </a:prstGeom>
          <a:noFill/>
        </p:spPr>
        <p:txBody>
          <a:bodyPr wrap="square" lIns="91440" tIns="45720" rIns="91440" bIns="45720" rtlCol="0" anchor="t">
            <a:spAutoFit/>
          </a:bodyPr>
          <a:lstStyle/>
          <a:p>
            <a:pPr algn="just">
              <a:lnSpc>
                <a:spcPct val="150000"/>
              </a:lnSpc>
            </a:pPr>
            <a:r>
              <a:rPr lang="es-ES" dirty="0">
                <a:latin typeface="Work Sans Light"/>
                <a:ea typeface="+mn-lt"/>
                <a:cs typeface="+mn-lt"/>
              </a:rPr>
              <a:t>  El desarrollo del Sistema de Información Web </a:t>
            </a:r>
            <a:r>
              <a:rPr lang="es-ES" b="1" err="1">
                <a:latin typeface="Work Sans Light"/>
                <a:ea typeface="+mn-lt"/>
                <a:cs typeface="+mn-lt"/>
              </a:rPr>
              <a:t>LiquorLogix</a:t>
            </a:r>
            <a:r>
              <a:rPr lang="es-ES" dirty="0">
                <a:latin typeface="Work Sans Light"/>
                <a:ea typeface="+mn-lt"/>
                <a:cs typeface="+mn-lt"/>
              </a:rPr>
              <a:t> tiene como propósito optimizar los procesos de gestión de inventario de la empresa </a:t>
            </a:r>
            <a:r>
              <a:rPr lang="es-ES" b="1" dirty="0">
                <a:latin typeface="Work Sans Light"/>
                <a:ea typeface="+mn-lt"/>
                <a:cs typeface="+mn-lt"/>
              </a:rPr>
              <a:t>“Los Primos”</a:t>
            </a:r>
            <a:r>
              <a:rPr lang="es-ES" dirty="0">
                <a:latin typeface="Work Sans Light"/>
                <a:ea typeface="+mn-lt"/>
                <a:cs typeface="+mn-lt"/>
              </a:rPr>
              <a:t>, brindando una solución tecnológica que resuelva las ineficiencias actuales en la administración de recursos. Actualmente, la gestión manual y desorganizada de inventarios y ventas genera inconsistencias y retrasos en la toma de decisiones, lo cual impacta negativamente en la operatividad y rentabilidad de la empresa.</a:t>
            </a:r>
            <a:endParaRPr lang="es-ES">
              <a:latin typeface="Work Sans Light"/>
            </a:endParaRPr>
          </a:p>
          <a:p>
            <a:pPr algn="just">
              <a:lnSpc>
                <a:spcPct val="150000"/>
              </a:lnSpc>
            </a:pPr>
            <a:r>
              <a:rPr lang="es-ES" dirty="0">
                <a:latin typeface="Work Sans Light"/>
                <a:ea typeface="+mn-lt"/>
                <a:cs typeface="+mn-lt"/>
              </a:rPr>
              <a:t> </a:t>
            </a:r>
          </a:p>
          <a:p>
            <a:pPr algn="just">
              <a:lnSpc>
                <a:spcPct val="150000"/>
              </a:lnSpc>
            </a:pPr>
            <a:r>
              <a:rPr lang="es-ES" b="1" dirty="0">
                <a:latin typeface="Work Sans Light"/>
                <a:ea typeface="+mn-lt"/>
                <a:cs typeface="+mn-lt"/>
              </a:rPr>
              <a:t>  </a:t>
            </a:r>
            <a:r>
              <a:rPr lang="es-ES" b="1" err="1">
                <a:latin typeface="Work Sans Light"/>
                <a:ea typeface="+mn-lt"/>
                <a:cs typeface="+mn-lt"/>
              </a:rPr>
              <a:t>LiquorLogix</a:t>
            </a:r>
            <a:r>
              <a:rPr lang="es-ES" dirty="0">
                <a:latin typeface="Work Sans Light"/>
                <a:ea typeface="+mn-lt"/>
                <a:cs typeface="+mn-lt"/>
              </a:rPr>
              <a:t> será una herramienta integral que permitirá una gestión de inventarios más eficiente, facilitando el acceso a información en tiempo real sobre existencias y transacciones. Esto proporcionará a los usuarios la capacidad de tomar decisiones rápidas y fundamentadas, mejorando la precisión de los registros de ventas y reduciendo las pérdidas. Además, al centralizar la información y automatizar tareas clave, se eliminarán las discrepancias y se mejorará la fiabilidad de los datos.</a:t>
            </a:r>
          </a:p>
          <a:p>
            <a:pPr algn="just">
              <a:lnSpc>
                <a:spcPct val="150000"/>
              </a:lnSpc>
            </a:pPr>
            <a:endParaRPr lang="es-ES" dirty="0">
              <a:latin typeface="Work Sans Light"/>
              <a:ea typeface="+mn-lt"/>
              <a:cs typeface="+mn-lt"/>
            </a:endParaRPr>
          </a:p>
          <a:p>
            <a:pPr algn="just">
              <a:lnSpc>
                <a:spcPct val="150000"/>
              </a:lnSpc>
            </a:pPr>
            <a:r>
              <a:rPr lang="es-ES" dirty="0">
                <a:latin typeface="Work Sans Light"/>
                <a:ea typeface="+mn-lt"/>
                <a:cs typeface="+mn-lt"/>
              </a:rPr>
              <a:t> </a:t>
            </a:r>
            <a:r>
              <a:rPr lang="es-ES">
                <a:latin typeface="Work Sans Light"/>
                <a:ea typeface="+mn-lt"/>
                <a:cs typeface="+mn-lt"/>
              </a:rPr>
              <a:t> </a:t>
            </a:r>
            <a:r>
              <a:rPr lang="es-ES" dirty="0">
                <a:latin typeface="Work Sans Light"/>
                <a:ea typeface="+mn-lt"/>
                <a:cs typeface="+mn-lt"/>
              </a:rPr>
              <a:t>Este sistema representa una contribución significativa al sector de licoreras, ya que no solo beneficiará a </a:t>
            </a:r>
            <a:r>
              <a:rPr lang="es-ES" b="1" dirty="0">
                <a:latin typeface="Work Sans Light"/>
                <a:ea typeface="+mn-lt"/>
                <a:cs typeface="+mn-lt"/>
              </a:rPr>
              <a:t>“Los Primos”</a:t>
            </a:r>
            <a:r>
              <a:rPr lang="es-ES" dirty="0">
                <a:latin typeface="Work Sans Light"/>
                <a:ea typeface="+mn-lt"/>
                <a:cs typeface="+mn-lt"/>
              </a:rPr>
              <a:t>, sino que también ayudará a modernizar la gestión de inventarios en establecimientos similares, mejorando la competitividad y eficiencia del negocio. La implementación de </a:t>
            </a:r>
            <a:r>
              <a:rPr lang="es-ES" b="1" err="1">
                <a:latin typeface="Work Sans Light"/>
                <a:ea typeface="+mn-lt"/>
                <a:cs typeface="+mn-lt"/>
              </a:rPr>
              <a:t>LiquorLogix</a:t>
            </a:r>
            <a:r>
              <a:rPr lang="es-ES" dirty="0">
                <a:latin typeface="Work Sans Light"/>
                <a:ea typeface="+mn-lt"/>
                <a:cs typeface="+mn-lt"/>
              </a:rPr>
              <a:t> optimiza los procesos, proporciona análisis de datos valiosos y, en última instancia, apoya la sostenibilidad de los negocios en la industria, brindando una ventaja estratégica frente a la competencia.</a:t>
            </a:r>
          </a:p>
          <a:p>
            <a:pPr algn="just"/>
            <a:endParaRPr lang="es-ES" sz="1600" dirty="0">
              <a:latin typeface="Work Sans Light"/>
            </a:endParaRPr>
          </a:p>
        </p:txBody>
      </p:sp>
      <p:pic>
        <p:nvPicPr>
          <p:cNvPr id="3" name="Imagen 2" descr="Logotipo">
            <a:extLst>
              <a:ext uri="{FF2B5EF4-FFF2-40B4-BE49-F238E27FC236}">
                <a16:creationId xmlns:a16="http://schemas.microsoft.com/office/drawing/2014/main" id="{40041646-9F35-E766-3D44-9E7A27C31AC2}"/>
              </a:ext>
            </a:extLst>
          </p:cNvPr>
          <p:cNvPicPr>
            <a:picLocks noChangeAspect="1"/>
          </p:cNvPicPr>
          <p:nvPr/>
        </p:nvPicPr>
        <p:blipFill>
          <a:blip r:embed="rId3"/>
          <a:stretch>
            <a:fillRect/>
          </a:stretch>
        </p:blipFill>
        <p:spPr>
          <a:xfrm>
            <a:off x="9178971" y="38693"/>
            <a:ext cx="1620408" cy="1397351"/>
          </a:xfrm>
          <a:prstGeom prst="rect">
            <a:avLst/>
          </a:prstGeom>
        </p:spPr>
      </p:pic>
    </p:spTree>
    <p:extLst>
      <p:ext uri="{BB962C8B-B14F-4D97-AF65-F5344CB8AC3E}">
        <p14:creationId xmlns:p14="http://schemas.microsoft.com/office/powerpoint/2010/main" val="1401254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Justificación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181853" y="1711032"/>
            <a:ext cx="11447293" cy="5446684"/>
          </a:xfrm>
          <a:prstGeom prst="rect">
            <a:avLst/>
          </a:prstGeom>
          <a:noFill/>
        </p:spPr>
        <p:txBody>
          <a:bodyPr wrap="square" lIns="91440" tIns="45720" rIns="91440" bIns="45720" rtlCol="0" anchor="t">
            <a:spAutoFit/>
          </a:bodyPr>
          <a:lstStyle/>
          <a:p>
            <a:pPr algn="just">
              <a:lnSpc>
                <a:spcPct val="150000"/>
              </a:lnSpc>
            </a:pPr>
            <a:r>
              <a:rPr lang="es-ES" dirty="0">
                <a:latin typeface="Work Sans Light"/>
                <a:ea typeface="+mn-lt"/>
                <a:cs typeface="+mn-lt"/>
              </a:rPr>
              <a:t>  El desarrollo del Sistema de Información Web </a:t>
            </a:r>
            <a:r>
              <a:rPr lang="es-ES" b="1" err="1">
                <a:latin typeface="Work Sans Light"/>
                <a:ea typeface="+mn-lt"/>
                <a:cs typeface="+mn-lt"/>
              </a:rPr>
              <a:t>LiquorLogix</a:t>
            </a:r>
            <a:r>
              <a:rPr lang="es-ES" dirty="0">
                <a:latin typeface="Work Sans Light"/>
                <a:ea typeface="+mn-lt"/>
                <a:cs typeface="+mn-lt"/>
              </a:rPr>
              <a:t> tiene como propósito optimizar los procesos de gestión de inventario de la empresa </a:t>
            </a:r>
            <a:r>
              <a:rPr lang="es-ES" b="1" dirty="0">
                <a:latin typeface="Work Sans Light"/>
                <a:ea typeface="+mn-lt"/>
                <a:cs typeface="+mn-lt"/>
              </a:rPr>
              <a:t>“Los Primos”</a:t>
            </a:r>
            <a:r>
              <a:rPr lang="es-ES" dirty="0">
                <a:latin typeface="Work Sans Light"/>
                <a:ea typeface="+mn-lt"/>
                <a:cs typeface="+mn-lt"/>
              </a:rPr>
              <a:t>, brindando una solución tecnológica que resuelva las ineficiencias actuales en la administración de recursos. Actualmente, la gestión manual y desorganizada de inventarios y ventas genera inconsistencias y retrasos en la toma de decisiones, lo cual impacta negativamente en la operatividad y rentabilidad de la empresa.</a:t>
            </a:r>
            <a:endParaRPr lang="es-ES">
              <a:latin typeface="Work Sans Light"/>
            </a:endParaRPr>
          </a:p>
          <a:p>
            <a:pPr algn="just">
              <a:lnSpc>
                <a:spcPct val="150000"/>
              </a:lnSpc>
            </a:pPr>
            <a:r>
              <a:rPr lang="es-ES" dirty="0">
                <a:latin typeface="Work Sans Light"/>
                <a:ea typeface="+mn-lt"/>
                <a:cs typeface="+mn-lt"/>
              </a:rPr>
              <a:t> </a:t>
            </a:r>
          </a:p>
          <a:p>
            <a:pPr algn="just">
              <a:lnSpc>
                <a:spcPct val="150000"/>
              </a:lnSpc>
            </a:pPr>
            <a:r>
              <a:rPr lang="es-ES" b="1" dirty="0">
                <a:latin typeface="Work Sans Light"/>
                <a:ea typeface="+mn-lt"/>
                <a:cs typeface="+mn-lt"/>
              </a:rPr>
              <a:t>  </a:t>
            </a:r>
            <a:r>
              <a:rPr lang="es-ES" b="1" err="1">
                <a:latin typeface="Work Sans Light"/>
                <a:ea typeface="+mn-lt"/>
                <a:cs typeface="+mn-lt"/>
              </a:rPr>
              <a:t>LiquorLogix</a:t>
            </a:r>
            <a:r>
              <a:rPr lang="es-ES" dirty="0">
                <a:latin typeface="Work Sans Light"/>
                <a:ea typeface="+mn-lt"/>
                <a:cs typeface="+mn-lt"/>
              </a:rPr>
              <a:t> será una herramienta integral que permitirá una gestión de inventarios más eficiente, facilitando el acceso a información en tiempo real sobre existencias y transacciones. Esto proporcionará a los usuarios la capacidad de tomar decisiones rápidas y fundamentadas, mejorando la precisión de los registros de ventas y reduciendo las pérdidas. Además, al centralizar la información y automatizar tareas clave, se eliminarán las discrepancias y se mejorará la fiabilidad de los datos.</a:t>
            </a:r>
          </a:p>
          <a:p>
            <a:pPr algn="just">
              <a:lnSpc>
                <a:spcPct val="150000"/>
              </a:lnSpc>
            </a:pPr>
            <a:endParaRPr lang="es-ES" dirty="0">
              <a:latin typeface="Work Sans Light"/>
              <a:ea typeface="+mn-lt"/>
              <a:cs typeface="+mn-lt"/>
            </a:endParaRPr>
          </a:p>
          <a:p>
            <a:pPr algn="just">
              <a:lnSpc>
                <a:spcPct val="150000"/>
              </a:lnSpc>
            </a:pPr>
            <a:r>
              <a:rPr lang="es-ES" dirty="0">
                <a:latin typeface="Work Sans Light"/>
                <a:ea typeface="+mn-lt"/>
                <a:cs typeface="+mn-lt"/>
              </a:rPr>
              <a:t>  </a:t>
            </a:r>
            <a:endParaRPr lang="es-ES" dirty="0">
              <a:latin typeface="Work Sans Light"/>
              <a:ea typeface="Calibri"/>
              <a:cs typeface="Calibri"/>
            </a:endParaRPr>
          </a:p>
        </p:txBody>
      </p:sp>
      <p:pic>
        <p:nvPicPr>
          <p:cNvPr id="3" name="Imagen 2" descr="Logotipo">
            <a:extLst>
              <a:ext uri="{FF2B5EF4-FFF2-40B4-BE49-F238E27FC236}">
                <a16:creationId xmlns:a16="http://schemas.microsoft.com/office/drawing/2014/main" id="{40041646-9F35-E766-3D44-9E7A27C31AC2}"/>
              </a:ext>
            </a:extLst>
          </p:cNvPr>
          <p:cNvPicPr>
            <a:picLocks noChangeAspect="1"/>
          </p:cNvPicPr>
          <p:nvPr/>
        </p:nvPicPr>
        <p:blipFill>
          <a:blip r:embed="rId3"/>
          <a:stretch>
            <a:fillRect/>
          </a:stretch>
        </p:blipFill>
        <p:spPr>
          <a:xfrm>
            <a:off x="9178971" y="38693"/>
            <a:ext cx="1620408" cy="1397351"/>
          </a:xfrm>
          <a:prstGeom prst="rect">
            <a:avLst/>
          </a:prstGeom>
        </p:spPr>
      </p:pic>
    </p:spTree>
    <p:extLst>
      <p:ext uri="{BB962C8B-B14F-4D97-AF65-F5344CB8AC3E}">
        <p14:creationId xmlns:p14="http://schemas.microsoft.com/office/powerpoint/2010/main" val="161194804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3832</TotalTime>
  <Words>1167</Words>
  <Application>Microsoft Office PowerPoint</Application>
  <PresentationFormat>Panorámica</PresentationFormat>
  <Paragraphs>93</Paragraphs>
  <Slides>12</Slides>
  <Notes>9</Notes>
  <HiddenSlides>0</HiddenSlides>
  <MMClips>0</MMClips>
  <ScaleCrop>false</ScaleCrop>
  <HeadingPairs>
    <vt:vector size="4" baseType="variant">
      <vt:variant>
        <vt:lpstr>Tema</vt:lpstr>
      </vt:variant>
      <vt:variant>
        <vt:i4>1</vt:i4>
      </vt:variant>
      <vt:variant>
        <vt:lpstr>Títulos de diapositiva</vt:lpstr>
      </vt:variant>
      <vt:variant>
        <vt:i4>12</vt:i4>
      </vt:variant>
    </vt:vector>
  </HeadingPairs>
  <TitlesOfParts>
    <vt:vector size="13" baseType="lpstr">
      <vt:lpstr>Tema de Office</vt:lpstr>
      <vt:lpstr>Presentación de PowerPoint</vt:lpstr>
      <vt:lpstr>Presentación de PowerPoint</vt:lpstr>
      <vt:lpstr>Presentación de PowerPoint</vt:lpstr>
      <vt:lpstr>Presentación de PowerPoint</vt:lpstr>
      <vt:lpstr>Problema</vt:lpstr>
      <vt:lpstr>Problema</vt:lpstr>
      <vt:lpstr>Presentación de PowerPoint</vt:lpstr>
      <vt:lpstr>Justificación</vt:lpstr>
      <vt:lpstr>Justificación</vt:lpstr>
      <vt:lpstr>Alcance</vt:lpstr>
      <vt:lpstr>Entregables Proyecto Formativo por Trimestre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johan sepulveda</cp:lastModifiedBy>
  <cp:revision>294</cp:revision>
  <dcterms:created xsi:type="dcterms:W3CDTF">2020-10-01T23:51:28Z</dcterms:created>
  <dcterms:modified xsi:type="dcterms:W3CDTF">2024-12-11T00:34:38Z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